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  <p:sldMasterId id="2147483876" r:id="rId2"/>
  </p:sldMasterIdLst>
  <p:notesMasterIdLst>
    <p:notesMasterId r:id="rId16"/>
  </p:notesMasterIdLst>
  <p:handoutMasterIdLst>
    <p:handoutMasterId r:id="rId17"/>
  </p:handoutMasterIdLst>
  <p:sldIdLst>
    <p:sldId id="282" r:id="rId3"/>
    <p:sldId id="295" r:id="rId4"/>
    <p:sldId id="294" r:id="rId5"/>
    <p:sldId id="259" r:id="rId6"/>
    <p:sldId id="260" r:id="rId7"/>
    <p:sldId id="279" r:id="rId8"/>
    <p:sldId id="261" r:id="rId9"/>
    <p:sldId id="266" r:id="rId10"/>
    <p:sldId id="271" r:id="rId11"/>
    <p:sldId id="267" r:id="rId12"/>
    <p:sldId id="273" r:id="rId13"/>
    <p:sldId id="283" r:id="rId14"/>
    <p:sldId id="277" r:id="rId15"/>
  </p:sldIdLst>
  <p:sldSz cx="12192000" cy="6858000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725" y="53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642F668-6C3F-4CD8-A3C3-89548D9261B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en-TT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3557317-396C-4BEF-A7FD-677433631D8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BF20C531-F264-40EF-858C-3203DC0509D5}" type="datetimeFigureOut">
              <a:rPr lang="en-TT"/>
              <a:pPr>
                <a:defRPr/>
              </a:pPr>
              <a:t>06/02/2026</a:t>
            </a:fld>
            <a:endParaRPr lang="en-TT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BA85F3-D9A3-41AA-AD3B-D1785B1F2B1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en-TT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045402-EFC0-4C51-8686-42517FB1D2B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3EE55CB-270D-42A0-846A-282964214D25}" type="slidenum">
              <a:rPr lang="en-TT" altLang="en-US"/>
              <a:pPr/>
              <a:t>‹#›</a:t>
            </a:fld>
            <a:endParaRPr lang="en-TT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156841A-0D74-44D9-B7EA-6B3235A1E05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en-TT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A096430-C3E5-4BB1-97E8-9A88677D0A96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7FD10925-2AE1-4084-BD32-A702D16E4340}" type="datetimeFigureOut">
              <a:rPr lang="en-TT"/>
              <a:pPr>
                <a:defRPr/>
              </a:pPr>
              <a:t>06/02/2026</a:t>
            </a:fld>
            <a:endParaRPr lang="en-TT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84A6E3F6-390F-46B8-883D-86D728E52B4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TT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4FD73C10-802C-4BFE-B29A-EEAEF10C38A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31838" y="4621213"/>
            <a:ext cx="5851525" cy="37798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TT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8B1BE2-8D11-4856-A01C-D6FF50B42F7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en-T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4C69F5-43A8-4C39-A854-6852413861B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50B04F1-D0DB-4902-BAAA-E43E0EBACF06}" type="slidenum">
              <a:rPr lang="en-TT" altLang="en-US"/>
              <a:pPr/>
              <a:t>‹#›</a:t>
            </a:fld>
            <a:endParaRPr lang="en-TT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45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accent1">
                    <a:lumMod val="50000"/>
                  </a:schemeClr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BAA4513-7096-403F-A442-0202063E54BF}" type="datetime1">
              <a:rPr lang="en-US" smtClean="0"/>
              <a:pPr>
                <a:defRPr/>
              </a:pPr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C767D-68D2-4732-829D-AFC0F5521B63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57392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7ED126E-6692-4A6D-93C8-D6E369424E4B}" type="datetime1">
              <a:rPr lang="en-US" smtClean="0"/>
              <a:pPr>
                <a:defRPr/>
              </a:pPr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F81DF-E7CD-4511-A3E7-22E01270678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14119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30507AE-3AD0-420D-8998-ABFD4335C995}" type="datetime1">
              <a:rPr lang="en-US" smtClean="0"/>
              <a:pPr>
                <a:defRPr/>
              </a:pPr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6978C-5F02-4D01-80F8-76396A633E1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36231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45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accent1">
                    <a:lumMod val="50000"/>
                  </a:schemeClr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CA3AAE3-67B6-4149-A038-52CDA40271FF}" type="datetimeFigureOut">
              <a:rPr lang="en-US" smtClean="0"/>
              <a:pPr>
                <a:defRPr/>
              </a:pPr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76420-A476-4705-B25C-2B7D81DED85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00429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3200">
                <a:solidFill>
                  <a:schemeClr val="accent1">
                    <a:lumMod val="50000"/>
                  </a:schemeClr>
                </a:solidFill>
              </a:defRPr>
            </a:lvl1pPr>
            <a:lvl2pPr>
              <a:defRPr sz="2800">
                <a:solidFill>
                  <a:schemeClr val="accent1">
                    <a:lumMod val="50000"/>
                  </a:schemeClr>
                </a:solidFill>
              </a:defRPr>
            </a:lvl2pPr>
            <a:lvl3pPr>
              <a:defRPr sz="2000">
                <a:solidFill>
                  <a:schemeClr val="accent1">
                    <a:lumMod val="50000"/>
                  </a:schemeClr>
                </a:solidFill>
              </a:defRPr>
            </a:lvl3pPr>
            <a:lvl4pPr>
              <a:defRPr sz="1800">
                <a:solidFill>
                  <a:schemeClr val="accent1">
                    <a:lumMod val="50000"/>
                  </a:schemeClr>
                </a:solidFill>
              </a:defRPr>
            </a:lvl4pPr>
            <a:lvl5pPr>
              <a:defRPr sz="1800">
                <a:solidFill>
                  <a:schemeClr val="accent1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084580A-8BE5-495F-A45D-A2A68AE56094}" type="datetimeFigureOut">
              <a:rPr lang="en-US" smtClean="0"/>
              <a:pPr>
                <a:defRPr/>
              </a:pPr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252B8-508F-4ECB-B9FC-AC3C85E09D9F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626431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2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7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6542E40-D976-481A-9BA2-81E089791CFF}" type="datetimeFigureOut">
              <a:rPr lang="en-US" smtClean="0"/>
              <a:pPr>
                <a:defRPr/>
              </a:pPr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504AA-D107-4FE6-A143-B7265876EB08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23091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>
            <a:normAutofit/>
          </a:bodyPr>
          <a:lstStyle>
            <a:lvl1pPr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  <a:lvl2pPr>
              <a:defRPr sz="2400">
                <a:solidFill>
                  <a:schemeClr val="accent1">
                    <a:lumMod val="50000"/>
                  </a:schemeClr>
                </a:solidFill>
              </a:defRPr>
            </a:lvl2pPr>
            <a:lvl3pPr>
              <a:defRPr sz="1800">
                <a:solidFill>
                  <a:schemeClr val="accent1">
                    <a:lumMod val="50000"/>
                  </a:schemeClr>
                </a:solidFill>
              </a:defRPr>
            </a:lvl3pPr>
            <a:lvl4pPr>
              <a:defRPr sz="1600">
                <a:solidFill>
                  <a:schemeClr val="accent1">
                    <a:lumMod val="50000"/>
                  </a:schemeClr>
                </a:solidFill>
              </a:defRPr>
            </a:lvl4pPr>
            <a:lvl5pPr>
              <a:defRPr sz="1600">
                <a:solidFill>
                  <a:schemeClr val="accent1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>
            <a:normAutofit/>
          </a:bodyPr>
          <a:lstStyle>
            <a:lvl1pPr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  <a:lvl2pPr>
              <a:defRPr sz="2400">
                <a:solidFill>
                  <a:schemeClr val="accent1">
                    <a:lumMod val="50000"/>
                  </a:schemeClr>
                </a:solidFill>
              </a:defRPr>
            </a:lvl2pPr>
            <a:lvl3pPr>
              <a:defRPr sz="1800">
                <a:solidFill>
                  <a:schemeClr val="accent1">
                    <a:lumMod val="50000"/>
                  </a:schemeClr>
                </a:solidFill>
              </a:defRPr>
            </a:lvl3pPr>
            <a:lvl4pPr>
              <a:defRPr sz="1600">
                <a:solidFill>
                  <a:schemeClr val="accent1">
                    <a:lumMod val="50000"/>
                  </a:schemeClr>
                </a:solidFill>
              </a:defRPr>
            </a:lvl4pPr>
            <a:lvl5pPr>
              <a:defRPr sz="1600">
                <a:solidFill>
                  <a:schemeClr val="accent1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9AF035E-F177-4C17-9ED9-EDDC43F29842}" type="datetimeFigureOut">
              <a:rPr lang="en-US" smtClean="0"/>
              <a:pPr>
                <a:defRPr/>
              </a:pPr>
              <a:t>2/6/2026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827CC-7EB0-4198-888D-C964B2FA973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83055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2400" b="1">
                <a:solidFill>
                  <a:schemeClr val="accent1">
                    <a:lumMod val="5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>
            <a:normAutofit/>
          </a:bodyPr>
          <a:lstStyle>
            <a:lvl1pPr>
              <a:defRPr sz="2400">
                <a:solidFill>
                  <a:schemeClr val="accent1">
                    <a:lumMod val="50000"/>
                  </a:schemeClr>
                </a:solidFill>
              </a:defRPr>
            </a:lvl1pPr>
            <a:lvl2pPr>
              <a:defRPr sz="2000">
                <a:solidFill>
                  <a:schemeClr val="accent1">
                    <a:lumMod val="50000"/>
                  </a:schemeClr>
                </a:solidFill>
              </a:defRPr>
            </a:lvl2pPr>
            <a:lvl3pPr>
              <a:defRPr sz="1600">
                <a:solidFill>
                  <a:schemeClr val="accent1">
                    <a:lumMod val="50000"/>
                  </a:schemeClr>
                </a:solidFill>
              </a:defRPr>
            </a:lvl3pPr>
            <a:lvl4pPr>
              <a:defRPr sz="1400">
                <a:solidFill>
                  <a:schemeClr val="accent1">
                    <a:lumMod val="50000"/>
                  </a:schemeClr>
                </a:solidFill>
              </a:defRPr>
            </a:lvl4pPr>
            <a:lvl5pPr>
              <a:defRPr sz="1400">
                <a:solidFill>
                  <a:schemeClr val="accent1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2400" b="1">
                <a:solidFill>
                  <a:schemeClr val="accent1">
                    <a:lumMod val="5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>
            <a:normAutofit/>
          </a:bodyPr>
          <a:lstStyle>
            <a:lvl1pPr>
              <a:defRPr sz="2400">
                <a:solidFill>
                  <a:schemeClr val="accent1">
                    <a:lumMod val="50000"/>
                  </a:schemeClr>
                </a:solidFill>
              </a:defRPr>
            </a:lvl1pPr>
            <a:lvl2pPr>
              <a:defRPr sz="2000">
                <a:solidFill>
                  <a:schemeClr val="accent1">
                    <a:lumMod val="50000"/>
                  </a:schemeClr>
                </a:solidFill>
              </a:defRPr>
            </a:lvl2pPr>
            <a:lvl3pPr>
              <a:defRPr sz="1600">
                <a:solidFill>
                  <a:schemeClr val="accent1">
                    <a:lumMod val="50000"/>
                  </a:schemeClr>
                </a:solidFill>
              </a:defRPr>
            </a:lvl3pPr>
            <a:lvl4pPr>
              <a:defRPr sz="1400">
                <a:solidFill>
                  <a:schemeClr val="accent1">
                    <a:lumMod val="50000"/>
                  </a:schemeClr>
                </a:solidFill>
              </a:defRPr>
            </a:lvl4pPr>
            <a:lvl5pPr>
              <a:defRPr sz="1400">
                <a:solidFill>
                  <a:schemeClr val="accent1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492E5AE-26D3-474B-8D81-C1479C747708}" type="datetimeFigureOut">
              <a:rPr lang="en-US" smtClean="0"/>
              <a:pPr>
                <a:defRPr/>
              </a:pPr>
              <a:t>2/6/2026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49736-FAE2-4222-A1FB-2EADB9DCB6EC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878506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9471777-C224-4FA2-8258-1E2E73ECCDFD}" type="datetimeFigureOut">
              <a:rPr lang="en-US" smtClean="0"/>
              <a:pPr>
                <a:defRPr/>
              </a:pPr>
              <a:t>2/6/2026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81B70-3170-49A5-87E7-70D90866927C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4465642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7BEECE-8114-49FA-813D-B1E1FEC95EB5}" type="datetimeFigureOut">
              <a:rPr lang="en-US" smtClean="0"/>
              <a:pPr>
                <a:defRPr/>
              </a:pPr>
              <a:t>2/6/2026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3F2E0-AC63-477E-B7B7-D9488F80E08C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8696187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5B5AD00-6C50-46A3-91E3-52977630EE46}" type="datetimeFigureOut">
              <a:rPr lang="en-US" smtClean="0"/>
              <a:pPr>
                <a:defRPr/>
              </a:pPr>
              <a:t>2/6/2026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F1686-89FE-49C7-ACA0-39EDDB773868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293130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3200">
                <a:solidFill>
                  <a:schemeClr val="accent1">
                    <a:lumMod val="50000"/>
                  </a:schemeClr>
                </a:solidFill>
              </a:defRPr>
            </a:lvl1pPr>
            <a:lvl2pPr>
              <a:defRPr sz="2800">
                <a:solidFill>
                  <a:schemeClr val="accent1">
                    <a:lumMod val="50000"/>
                  </a:schemeClr>
                </a:solidFill>
              </a:defRPr>
            </a:lvl2pPr>
            <a:lvl3pPr>
              <a:defRPr sz="2000">
                <a:solidFill>
                  <a:schemeClr val="accent1">
                    <a:lumMod val="50000"/>
                  </a:schemeClr>
                </a:solidFill>
              </a:defRPr>
            </a:lvl3pPr>
            <a:lvl4pPr>
              <a:defRPr sz="1800">
                <a:solidFill>
                  <a:schemeClr val="accent1">
                    <a:lumMod val="50000"/>
                  </a:schemeClr>
                </a:solidFill>
              </a:defRPr>
            </a:lvl4pPr>
            <a:lvl5pPr>
              <a:defRPr sz="1800">
                <a:solidFill>
                  <a:schemeClr val="accent1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C05FE2-1F92-4C4C-8419-85AA599835D8}" type="datetime1">
              <a:rPr lang="en-US" smtClean="0"/>
              <a:pPr>
                <a:defRPr/>
              </a:pPr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902C1-C1E0-4169-A268-81A9BF5E689B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1007201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9"/>
            <a:ext cx="6172200" cy="487362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79D979A-68B4-4C43-B67B-BF671B1B5BC0}" type="datetimeFigureOut">
              <a:rPr lang="en-US" smtClean="0"/>
              <a:pPr>
                <a:defRPr/>
              </a:pPr>
              <a:t>2/6/2026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48C9B-3E2F-4976-B8CD-06D3423A3F0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6222651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CE31169-1AF2-4E9F-AD18-05083050CDF1}" type="datetimeFigureOut">
              <a:rPr lang="en-US" smtClean="0"/>
              <a:pPr>
                <a:defRPr/>
              </a:pPr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568C1-B871-44E3-BA49-66B03C80AC8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7769103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2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7A03D81-D16C-406F-8A6A-175399FDBFAD}" type="datetimeFigureOut">
              <a:rPr lang="en-US" smtClean="0"/>
              <a:pPr>
                <a:defRPr/>
              </a:pPr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1B8A15-6660-45A7-A88B-CD4B0F4A94D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21406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4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9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069DBBB-93A2-4721-BCEE-89D160DB035C}" type="datetime1">
              <a:rPr lang="en-US" smtClean="0"/>
              <a:pPr>
                <a:defRPr/>
              </a:pPr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28AF3-89A8-419A-8811-5386D55AF45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19746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>
            <a:normAutofit/>
          </a:bodyPr>
          <a:lstStyle>
            <a:lvl1pPr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  <a:lvl2pPr>
              <a:defRPr sz="2400">
                <a:solidFill>
                  <a:schemeClr val="accent1">
                    <a:lumMod val="50000"/>
                  </a:schemeClr>
                </a:solidFill>
              </a:defRPr>
            </a:lvl2pPr>
            <a:lvl3pPr>
              <a:defRPr sz="1800">
                <a:solidFill>
                  <a:schemeClr val="accent1">
                    <a:lumMod val="50000"/>
                  </a:schemeClr>
                </a:solidFill>
              </a:defRPr>
            </a:lvl3pPr>
            <a:lvl4pPr>
              <a:defRPr sz="1600">
                <a:solidFill>
                  <a:schemeClr val="accent1">
                    <a:lumMod val="50000"/>
                  </a:schemeClr>
                </a:solidFill>
              </a:defRPr>
            </a:lvl4pPr>
            <a:lvl5pPr>
              <a:defRPr sz="1600">
                <a:solidFill>
                  <a:schemeClr val="accent1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>
            <a:normAutofit/>
          </a:bodyPr>
          <a:lstStyle>
            <a:lvl1pPr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  <a:lvl2pPr>
              <a:defRPr sz="2400">
                <a:solidFill>
                  <a:schemeClr val="accent1">
                    <a:lumMod val="50000"/>
                  </a:schemeClr>
                </a:solidFill>
              </a:defRPr>
            </a:lvl2pPr>
            <a:lvl3pPr>
              <a:defRPr sz="1800">
                <a:solidFill>
                  <a:schemeClr val="accent1">
                    <a:lumMod val="50000"/>
                  </a:schemeClr>
                </a:solidFill>
              </a:defRPr>
            </a:lvl3pPr>
            <a:lvl4pPr>
              <a:defRPr sz="1600">
                <a:solidFill>
                  <a:schemeClr val="accent1">
                    <a:lumMod val="50000"/>
                  </a:schemeClr>
                </a:solidFill>
              </a:defRPr>
            </a:lvl4pPr>
            <a:lvl5pPr>
              <a:defRPr sz="1600">
                <a:solidFill>
                  <a:schemeClr val="accent1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5BBEE42-4EF6-4693-83D6-21E88426CA53}" type="datetime1">
              <a:rPr lang="en-US" smtClean="0"/>
              <a:pPr>
                <a:defRPr/>
              </a:pPr>
              <a:t>2/6/2026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280CE-8CF3-478A-AF3F-B9DE153A21D4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08188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2400" b="1">
                <a:solidFill>
                  <a:schemeClr val="accent1">
                    <a:lumMod val="5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>
            <a:normAutofit/>
          </a:bodyPr>
          <a:lstStyle>
            <a:lvl1pPr>
              <a:defRPr sz="2400">
                <a:solidFill>
                  <a:schemeClr val="accent1">
                    <a:lumMod val="50000"/>
                  </a:schemeClr>
                </a:solidFill>
              </a:defRPr>
            </a:lvl1pPr>
            <a:lvl2pPr>
              <a:defRPr sz="2000">
                <a:solidFill>
                  <a:schemeClr val="accent1">
                    <a:lumMod val="50000"/>
                  </a:schemeClr>
                </a:solidFill>
              </a:defRPr>
            </a:lvl2pPr>
            <a:lvl3pPr>
              <a:defRPr sz="1600">
                <a:solidFill>
                  <a:schemeClr val="accent1">
                    <a:lumMod val="50000"/>
                  </a:schemeClr>
                </a:solidFill>
              </a:defRPr>
            </a:lvl3pPr>
            <a:lvl4pPr>
              <a:defRPr sz="1400">
                <a:solidFill>
                  <a:schemeClr val="accent1">
                    <a:lumMod val="50000"/>
                  </a:schemeClr>
                </a:solidFill>
              </a:defRPr>
            </a:lvl4pPr>
            <a:lvl5pPr>
              <a:defRPr sz="1400">
                <a:solidFill>
                  <a:schemeClr val="accent1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2400" b="1">
                <a:solidFill>
                  <a:schemeClr val="accent1">
                    <a:lumMod val="50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>
            <a:normAutofit/>
          </a:bodyPr>
          <a:lstStyle>
            <a:lvl1pPr>
              <a:defRPr sz="2400">
                <a:solidFill>
                  <a:schemeClr val="accent1">
                    <a:lumMod val="50000"/>
                  </a:schemeClr>
                </a:solidFill>
              </a:defRPr>
            </a:lvl1pPr>
            <a:lvl2pPr>
              <a:defRPr sz="2000">
                <a:solidFill>
                  <a:schemeClr val="accent1">
                    <a:lumMod val="50000"/>
                  </a:schemeClr>
                </a:solidFill>
              </a:defRPr>
            </a:lvl2pPr>
            <a:lvl3pPr>
              <a:defRPr sz="1600">
                <a:solidFill>
                  <a:schemeClr val="accent1">
                    <a:lumMod val="50000"/>
                  </a:schemeClr>
                </a:solidFill>
              </a:defRPr>
            </a:lvl3pPr>
            <a:lvl4pPr>
              <a:defRPr sz="1400">
                <a:solidFill>
                  <a:schemeClr val="accent1">
                    <a:lumMod val="50000"/>
                  </a:schemeClr>
                </a:solidFill>
              </a:defRPr>
            </a:lvl4pPr>
            <a:lvl5pPr>
              <a:defRPr sz="1400">
                <a:solidFill>
                  <a:schemeClr val="accent1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7DD1289-5272-4F19-9A71-EF817C2CCC86}" type="datetime1">
              <a:rPr lang="en-US" smtClean="0"/>
              <a:pPr>
                <a:defRPr/>
              </a:pPr>
              <a:t>2/6/2026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BF366-4D5A-40F3-86BD-92551B338164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373894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D342A12-34D6-4AA7-9F78-C187605FF11B}" type="datetime1">
              <a:rPr lang="en-US" smtClean="0"/>
              <a:pPr>
                <a:defRPr/>
              </a:pPr>
              <a:t>2/6/2026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85A3A-0A44-423D-ABBB-F962D7D3C5BB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608544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2B7B743-16E4-4251-941D-0880CBB31DE6}" type="datetime1">
              <a:rPr lang="en-US" smtClean="0"/>
              <a:pPr>
                <a:defRPr/>
              </a:pPr>
              <a:t>2/6/2026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68C81-E257-4144-83CB-D6617658B15B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2660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31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3C678BC-5F39-4F39-9C3E-EFF6710343D5}" type="datetime1">
              <a:rPr lang="en-US" smtClean="0"/>
              <a:pPr>
                <a:defRPr/>
              </a:pPr>
              <a:t>2/6/2026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9A04A-0422-4A33-AA65-C154A8FE07F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262901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31"/>
            <a:ext cx="6172200" cy="487362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AECCFCD-6326-420E-9413-C91A0F2DBF3E}" type="datetime1">
              <a:rPr lang="en-US" smtClean="0"/>
              <a:pPr>
                <a:defRPr/>
              </a:pPr>
              <a:t>2/6/2026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DA53A-FE32-4261-B294-F18EE16D7283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8297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835092A-82A8-4269-B58D-832D1D4E1DA8}" type="datetime1">
              <a:rPr lang="en-US" smtClean="0"/>
              <a:pPr>
                <a:defRPr/>
              </a:pPr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6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85C533-4C2C-4E42-A236-179ABF2A6D24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6370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accent1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20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80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00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D402D6C-CBDD-4EDC-9175-5517F6A7D099}" type="datetimeFigureOut">
              <a:rPr lang="en-US" smtClean="0"/>
              <a:pPr>
                <a:defRPr/>
              </a:pPr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3CF7DD-BF39-4FF0-8012-9409FBA41CBC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66762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accent1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20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80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00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andre.samuel@sam.edu.tt" TargetMode="Externa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myaru.sharepoint.com/sites/student-office-for/SitePages/data-protection-in-research.aspx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canvas.anglia.ac.uk/courses/4938" TargetMode="External"/><Relationship Id="rId2" Type="http://schemas.openxmlformats.org/officeDocument/2006/relationships/hyperlink" Target="https://anglia-ruskin-university.learnworlds.com/course/researchprofethics" TargetMode="Externa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>
            <a:extLst>
              <a:ext uri="{FF2B5EF4-FFF2-40B4-BE49-F238E27FC236}">
                <a16:creationId xmlns:a16="http://schemas.microsoft.com/office/drawing/2014/main" id="{039428F1-2137-4887-B17A-E1FF121089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09800" y="548681"/>
            <a:ext cx="7772400" cy="1514549"/>
          </a:xfrm>
        </p:spPr>
        <p:txBody>
          <a:bodyPr/>
          <a:lstStyle/>
          <a:p>
            <a:pPr eaLnBrk="1" hangingPunct="1"/>
            <a:r>
              <a:rPr lang="en-US" altLang="en-US" dirty="0">
                <a:solidFill>
                  <a:srgbClr val="5B9BD5">
                    <a:lumMod val="50000"/>
                  </a:srgbClr>
                </a:solidFill>
                <a:latin typeface="Calibri Light" panose="020F0302020204030204"/>
              </a:rPr>
              <a:t>Research Ethics Workshop</a:t>
            </a:r>
            <a:endParaRPr lang="en-US" alt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DCF010-B2CD-4C55-B3E7-A5ECA03F01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67000" y="2492896"/>
            <a:ext cx="6858000" cy="3816424"/>
          </a:xfrm>
        </p:spPr>
        <p:txBody>
          <a:bodyPr rtlCol="0">
            <a:normAutofit/>
          </a:bodyPr>
          <a:lstStyle/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sz="2000" dirty="0"/>
              <a:t>Dr Andre Samuel </a:t>
            </a:r>
          </a:p>
          <a:p>
            <a:pPr>
              <a:defRPr/>
            </a:pPr>
            <a:endParaRPr lang="en-US" sz="2000" dirty="0"/>
          </a:p>
          <a:p>
            <a:pPr>
              <a:defRPr/>
            </a:pPr>
            <a:r>
              <a:rPr lang="en-US" sz="2000" dirty="0">
                <a:hlinkClick r:id="rId2"/>
              </a:rPr>
              <a:t>andre.samuel@sam.edu.tt</a:t>
            </a:r>
            <a:endParaRPr lang="en-US" sz="2000" dirty="0"/>
          </a:p>
          <a:p>
            <a:pPr>
              <a:defRPr/>
            </a:pPr>
            <a:endParaRPr lang="en-US" sz="2000" dirty="0"/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>
            <a:extLst>
              <a:ext uri="{FF2B5EF4-FFF2-40B4-BE49-F238E27FC236}">
                <a16:creationId xmlns:a16="http://schemas.microsoft.com/office/drawing/2014/main" id="{2E91F817-69A6-4238-A266-99D73ED4FB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The Nature of Participant Consent</a:t>
            </a:r>
          </a:p>
        </p:txBody>
      </p:sp>
      <p:pic>
        <p:nvPicPr>
          <p:cNvPr id="29699" name="Picture 4" descr="M06NF002">
            <a:extLst>
              <a:ext uri="{FF2B5EF4-FFF2-40B4-BE49-F238E27FC236}">
                <a16:creationId xmlns:a16="http://schemas.microsoft.com/office/drawing/2014/main" id="{E3EFC0E1-E85E-47B8-AEF0-DE842F8F72B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3561" y="1844825"/>
            <a:ext cx="8784879" cy="4051647"/>
          </a:xfr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>
            <a:extLst>
              <a:ext uri="{FF2B5EF4-FFF2-40B4-BE49-F238E27FC236}">
                <a16:creationId xmlns:a16="http://schemas.microsoft.com/office/drawing/2014/main" id="{3139A973-083F-4970-B9DF-41FBB4E509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Rights to Privacy and Confidentiality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B410F7-D5CF-4D4A-A3A3-94BC52DF4AA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/>
              <a:t>All individuals have a right to privacy and researchers must </a:t>
            </a:r>
            <a:r>
              <a:rPr lang="en-US" altLang="en-US" b="1"/>
              <a:t>Respect</a:t>
            </a:r>
            <a:r>
              <a:rPr lang="en-US" altLang="en-US"/>
              <a:t> that right</a:t>
            </a:r>
          </a:p>
          <a:p>
            <a:pPr eaLnBrk="1" hangingPunct="1"/>
            <a:r>
              <a:rPr lang="en-US" altLang="en-US"/>
              <a:t>Privacy guarantee is important to retain validity of the research and</a:t>
            </a:r>
          </a:p>
          <a:p>
            <a:pPr eaLnBrk="1" hangingPunct="1"/>
            <a:r>
              <a:rPr lang="en-US" altLang="en-US"/>
              <a:t>To encourage participants to answer truthfully</a:t>
            </a:r>
          </a:p>
          <a:p>
            <a:pPr eaLnBrk="1" hangingPunct="1"/>
            <a:endParaRPr lang="en-US" alt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BA52F0B-86F5-4048-BD6C-36CE7039A5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00200"/>
            <a:ext cx="4038600" cy="5043488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/>
              <a:t>Protect Confidentiality by:</a:t>
            </a:r>
          </a:p>
          <a:p>
            <a:pPr lvl="1" eaLnBrk="1" hangingPunct="1"/>
            <a:r>
              <a:rPr lang="en-US" altLang="en-US"/>
              <a:t>Obtaining signed nondisclosure documents</a:t>
            </a:r>
          </a:p>
          <a:p>
            <a:pPr lvl="1" eaLnBrk="1" hangingPunct="1"/>
            <a:r>
              <a:rPr lang="en-US" altLang="en-US"/>
              <a:t>Restrict access to participant information</a:t>
            </a:r>
          </a:p>
          <a:p>
            <a:pPr lvl="1" eaLnBrk="1" hangingPunct="1"/>
            <a:r>
              <a:rPr lang="en-US" altLang="en-US"/>
              <a:t>Reveal participant info only with written consent</a:t>
            </a:r>
          </a:p>
          <a:p>
            <a:pPr lvl="1" eaLnBrk="1" hangingPunct="1"/>
            <a:r>
              <a:rPr lang="en-US" altLang="en-US"/>
              <a:t>Not disclosing data subsets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AECDEC-0261-417D-86E3-00B0A67A57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TT" dirty="0"/>
              <a:t>Data Protection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28F7EA7-1015-4154-AFD5-0CCCC48D59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 is critical that you treat the data you have collected under the Data Protection Act and regulations</a:t>
            </a:r>
            <a:endParaRPr lang="en-TT" dirty="0"/>
          </a:p>
          <a:p>
            <a:endParaRPr lang="en-TT" dirty="0"/>
          </a:p>
          <a:p>
            <a:endParaRPr lang="en-TT" dirty="0"/>
          </a:p>
          <a:p>
            <a:r>
              <a:rPr lang="en-TT" dirty="0">
                <a:hlinkClick r:id="rId2"/>
              </a:rPr>
              <a:t>https://myaru.sharepoint.com/sites/student-office-for/SitePages/data-protection-in-research.aspx</a:t>
            </a:r>
            <a:r>
              <a:rPr lang="en-TT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5802091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>
            <a:extLst>
              <a:ext uri="{FF2B5EF4-FFF2-40B4-BE49-F238E27FC236}">
                <a16:creationId xmlns:a16="http://schemas.microsoft.com/office/drawing/2014/main" id="{4C23093D-C22A-4E64-BD81-3E4A326F3C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Bibliography</a:t>
            </a:r>
          </a:p>
        </p:txBody>
      </p:sp>
      <p:sp>
        <p:nvSpPr>
          <p:cNvPr id="26627" name="Content Placeholder 2">
            <a:extLst>
              <a:ext uri="{FF2B5EF4-FFF2-40B4-BE49-F238E27FC236}">
                <a16:creationId xmlns:a16="http://schemas.microsoft.com/office/drawing/2014/main" id="{B335CFBE-A008-4BF3-8BD3-EA1C2757E6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143000"/>
            <a:ext cx="8229600" cy="5715000"/>
          </a:xfrm>
        </p:spPr>
        <p:txBody>
          <a:bodyPr rtlCol="0">
            <a:normAutofit lnSpcReduction="10000"/>
          </a:bodyPr>
          <a:lstStyle/>
          <a:p>
            <a:pPr>
              <a:defRPr/>
            </a:pPr>
            <a:r>
              <a:rPr lang="en-US" dirty="0"/>
              <a:t>Collis. J,, Hussey R (2003) Business Research 2</a:t>
            </a:r>
            <a:r>
              <a:rPr lang="en-US" baseline="30000" dirty="0"/>
              <a:t>nd</a:t>
            </a:r>
            <a:r>
              <a:rPr lang="en-US" dirty="0"/>
              <a:t> edition, </a:t>
            </a:r>
            <a:r>
              <a:rPr lang="en-US" dirty="0" err="1"/>
              <a:t>Palgarve</a:t>
            </a:r>
            <a:r>
              <a:rPr lang="en-US" dirty="0"/>
              <a:t> Macmillan</a:t>
            </a:r>
          </a:p>
          <a:p>
            <a:pPr>
              <a:defRPr/>
            </a:pPr>
            <a:r>
              <a:rPr lang="en-US" dirty="0"/>
              <a:t>Saunders, M., Lewis, P., </a:t>
            </a:r>
            <a:r>
              <a:rPr lang="en-US" dirty="0" err="1"/>
              <a:t>Thornhill</a:t>
            </a:r>
            <a:r>
              <a:rPr lang="en-US" dirty="0"/>
              <a:t>, A. (2007) Research Methods for Business Students, 4</a:t>
            </a:r>
            <a:r>
              <a:rPr lang="en-US" baseline="30000" dirty="0"/>
              <a:t>th</a:t>
            </a:r>
            <a:r>
              <a:rPr lang="en-US" dirty="0"/>
              <a:t> edition, Prentice Hall </a:t>
            </a:r>
          </a:p>
          <a:p>
            <a:pPr>
              <a:defRPr/>
            </a:pPr>
            <a:r>
              <a:rPr lang="en-US" dirty="0" err="1"/>
              <a:t>Salkind</a:t>
            </a:r>
            <a:r>
              <a:rPr lang="en-US" dirty="0"/>
              <a:t>, N. (2003) Exploring Research, 5</a:t>
            </a:r>
            <a:r>
              <a:rPr lang="en-US" baseline="30000" dirty="0"/>
              <a:t>th</a:t>
            </a:r>
            <a:r>
              <a:rPr lang="en-US" dirty="0"/>
              <a:t> Edition, Prentice Hall</a:t>
            </a:r>
          </a:p>
          <a:p>
            <a:pPr>
              <a:defRPr/>
            </a:pPr>
            <a:r>
              <a:rPr lang="en-US" dirty="0"/>
              <a:t>Cooper, D.R., Schindler, P.S. (2006) Business Research Methods, McGraw-Hill</a:t>
            </a:r>
          </a:p>
          <a:p>
            <a:pPr>
              <a:defRPr/>
            </a:pPr>
            <a:r>
              <a:rPr lang="en-US" dirty="0" err="1"/>
              <a:t>Ghauri</a:t>
            </a:r>
            <a:r>
              <a:rPr lang="en-US" dirty="0"/>
              <a:t>, P and </a:t>
            </a:r>
            <a:r>
              <a:rPr lang="en-US" dirty="0" err="1"/>
              <a:t>GrØnhaug</a:t>
            </a:r>
            <a:r>
              <a:rPr lang="en-US" dirty="0"/>
              <a:t>, K. (2005) Research Methods in Business Studies, 3</a:t>
            </a:r>
            <a:r>
              <a:rPr lang="en-US" baseline="30000" dirty="0"/>
              <a:t>rd</a:t>
            </a:r>
            <a:r>
              <a:rPr lang="en-US" dirty="0"/>
              <a:t> Edition, Pearson Education Limited</a:t>
            </a:r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08320E-4BFE-A54E-BB9D-93C7A0FD94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TT" dirty="0"/>
              <a:t>Good News!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13709B-967B-7AAF-18E6-49D8A446E6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2650" y="1556792"/>
            <a:ext cx="7886700" cy="4824536"/>
          </a:xfrm>
        </p:spPr>
        <p:txBody>
          <a:bodyPr>
            <a:normAutofit lnSpcReduction="10000"/>
          </a:bodyPr>
          <a:lstStyle/>
          <a:p>
            <a:r>
              <a:rPr lang="en-US" dirty="0"/>
              <a:t>This module does not permit you to engage in primary research data</a:t>
            </a:r>
            <a:endParaRPr lang="en-TT" dirty="0"/>
          </a:p>
          <a:p>
            <a:endParaRPr lang="en-TT" dirty="0"/>
          </a:p>
          <a:p>
            <a:r>
              <a:rPr lang="en-TT" dirty="0"/>
              <a:t>Since </a:t>
            </a:r>
            <a:r>
              <a:rPr lang="en-TT" dirty="0">
                <a:solidFill>
                  <a:srgbClr val="FF0000"/>
                </a:solidFill>
              </a:rPr>
              <a:t>you are doing Desk-based Research </a:t>
            </a:r>
            <a:r>
              <a:rPr lang="en-TT" dirty="0"/>
              <a:t>i.e. </a:t>
            </a:r>
            <a:r>
              <a:rPr lang="en-TT" dirty="0">
                <a:solidFill>
                  <a:srgbClr val="FF0000"/>
                </a:solidFill>
              </a:rPr>
              <a:t>using only secondary data</a:t>
            </a:r>
            <a:r>
              <a:rPr lang="en-TT" dirty="0"/>
              <a:t>:</a:t>
            </a:r>
          </a:p>
          <a:p>
            <a:pPr lvl="1"/>
            <a:r>
              <a:rPr lang="en-TT" dirty="0"/>
              <a:t>Data that is publicly available</a:t>
            </a:r>
          </a:p>
          <a:p>
            <a:pPr lvl="1"/>
            <a:r>
              <a:rPr lang="en-US" dirty="0"/>
              <a:t>Publicly available data refers to datasets that can be accessed without special permissions or applications.</a:t>
            </a:r>
            <a:r>
              <a:rPr lang="en-TT" dirty="0"/>
              <a:t>.</a:t>
            </a:r>
          </a:p>
          <a:p>
            <a:pPr lvl="1"/>
            <a:endParaRPr lang="en-TT" dirty="0"/>
          </a:p>
          <a:p>
            <a:r>
              <a:rPr lang="en-TT" dirty="0">
                <a:solidFill>
                  <a:srgbClr val="FF0000"/>
                </a:solidFill>
              </a:rPr>
              <a:t>You do not have any ethical issues</a:t>
            </a:r>
          </a:p>
        </p:txBody>
      </p:sp>
    </p:spTree>
    <p:extLst>
      <p:ext uri="{BB962C8B-B14F-4D97-AF65-F5344CB8AC3E}">
        <p14:creationId xmlns:p14="http://schemas.microsoft.com/office/powerpoint/2010/main" val="17009997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TT" b="1" dirty="0"/>
              <a:t>ARU Online Ethics Training and Quiz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92"/>
            <a:ext cx="9307682" cy="4762644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Compulsory</a:t>
            </a:r>
            <a:r>
              <a:rPr lang="en-US" dirty="0">
                <a:solidFill>
                  <a:schemeClr val="tx2"/>
                </a:solidFill>
              </a:rPr>
              <a:t> for all Undergraduate and Masters students who plan to carry out research </a:t>
            </a:r>
          </a:p>
          <a:p>
            <a:r>
              <a:rPr lang="en-TT" dirty="0">
                <a:hlinkClick r:id="rId2"/>
              </a:rPr>
              <a:t>https://anglia-ruskin-university.learnworlds.com/course/researchprofethics</a:t>
            </a:r>
            <a:endParaRPr lang="en-TT" dirty="0">
              <a:hlinkClick r:id="rId3"/>
            </a:endParaRPr>
          </a:p>
          <a:p>
            <a:endParaRPr lang="en-US" dirty="0">
              <a:solidFill>
                <a:srgbClr val="333333"/>
              </a:solidFill>
              <a:latin typeface="Segoe UI" panose="020B0502040204020203" pitchFamily="34" charset="0"/>
            </a:endParaRPr>
          </a:p>
          <a:p>
            <a:r>
              <a:rPr lang="en-US" dirty="0"/>
              <a:t>You can </a:t>
            </a:r>
            <a:r>
              <a:rPr lang="en-US" b="1" dirty="0">
                <a:solidFill>
                  <a:srgbClr val="FF0000"/>
                </a:solidFill>
              </a:rPr>
              <a:t>use your Personal email to SIGN UP</a:t>
            </a:r>
            <a:r>
              <a:rPr lang="en-US" dirty="0"/>
              <a:t> before you LOGIN</a:t>
            </a:r>
          </a:p>
          <a:p>
            <a:endParaRPr lang="en-US" dirty="0"/>
          </a:p>
          <a:p>
            <a:r>
              <a:rPr lang="en-US" dirty="0"/>
              <a:t>There is a quiz at the end of the training which needs to be successfully completed and confirmation of this submitted</a:t>
            </a:r>
          </a:p>
          <a:p>
            <a:r>
              <a:rPr lang="en-US" dirty="0"/>
              <a:t>The quiz can be attempted as many times as required.</a:t>
            </a:r>
          </a:p>
          <a:p>
            <a:endParaRPr lang="en-US" dirty="0"/>
          </a:p>
          <a:p>
            <a:r>
              <a:rPr lang="en-US" b="1" dirty="0">
                <a:solidFill>
                  <a:srgbClr val="FF0000"/>
                </a:solidFill>
              </a:rPr>
              <a:t>Please submit Screenshot of Ethics Quiz Certificate in the Appendix of your final dissertation.</a:t>
            </a:r>
          </a:p>
          <a:p>
            <a:endParaRPr lang="en-US" dirty="0">
              <a:hlinkClick r:id="rId3"/>
            </a:endParaRPr>
          </a:p>
        </p:txBody>
      </p:sp>
    </p:spTree>
    <p:extLst>
      <p:ext uri="{BB962C8B-B14F-4D97-AF65-F5344CB8AC3E}">
        <p14:creationId xmlns:p14="http://schemas.microsoft.com/office/powerpoint/2010/main" val="15199625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>
            <a:extLst>
              <a:ext uri="{FF2B5EF4-FFF2-40B4-BE49-F238E27FC236}">
                <a16:creationId xmlns:a16="http://schemas.microsoft.com/office/drawing/2014/main" id="{2ADF2489-0390-4D67-9111-66A91B576B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3552" y="340072"/>
            <a:ext cx="8229600" cy="928688"/>
          </a:xfrm>
        </p:spPr>
        <p:txBody>
          <a:bodyPr/>
          <a:lstStyle/>
          <a:p>
            <a:pPr eaLnBrk="1" hangingPunct="1"/>
            <a:r>
              <a:rPr lang="en-US" altLang="en-US" dirty="0"/>
              <a:t>Defining Ethics in Research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7454B0-7EE1-417E-9E7B-0EC50406A2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5400" y="1412776"/>
            <a:ext cx="9515400" cy="5785296"/>
          </a:xfrm>
        </p:spPr>
        <p:txBody>
          <a:bodyPr/>
          <a:lstStyle/>
          <a:p>
            <a:pPr eaLnBrk="1" hangingPunct="1"/>
            <a:r>
              <a:rPr lang="en-US" altLang="en-US" dirty="0"/>
              <a:t>Ethical concern will emerge as you carry out your research from planning, proposal,  data collection and analysis and reporting results</a:t>
            </a:r>
          </a:p>
          <a:p>
            <a:pPr eaLnBrk="1" hangingPunct="1"/>
            <a:r>
              <a:rPr lang="en-GB" altLang="en-US" b="1" dirty="0"/>
              <a:t>Ethics is about actions that are valid in all circumstances</a:t>
            </a:r>
          </a:p>
          <a:p>
            <a:pPr eaLnBrk="1" hangingPunct="1"/>
            <a:r>
              <a:rPr lang="en-GB" altLang="en-US" dirty="0"/>
              <a:t>Your work will have an ethic attached to it that says something about you and your attitude</a:t>
            </a:r>
          </a:p>
          <a:p>
            <a:pPr eaLnBrk="1" hangingPunct="1"/>
            <a:r>
              <a:rPr lang="en-GB" altLang="en-US" dirty="0"/>
              <a:t>Your ethical standpoint could </a:t>
            </a:r>
            <a:r>
              <a:rPr lang="en-GB" altLang="en-US" b="1" dirty="0"/>
              <a:t>bias </a:t>
            </a:r>
            <a:r>
              <a:rPr lang="en-GB" altLang="en-US" dirty="0"/>
              <a:t>the work in unexpected ways and </a:t>
            </a:r>
            <a:r>
              <a:rPr lang="en-GB" altLang="en-US" b="1" dirty="0"/>
              <a:t>make it invalid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>
            <a:extLst>
              <a:ext uri="{FF2B5EF4-FFF2-40B4-BE49-F238E27FC236}">
                <a16:creationId xmlns:a16="http://schemas.microsoft.com/office/drawing/2014/main" id="{298F20F9-7F60-4F6C-B7AF-35427D29A8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Formal Definition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CD65E0-548D-44D0-ACF3-11B66D801E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357315"/>
            <a:ext cx="8229600" cy="5500687"/>
          </a:xfrm>
        </p:spPr>
        <p:txBody>
          <a:bodyPr/>
          <a:lstStyle/>
          <a:p>
            <a:pPr eaLnBrk="1" hangingPunct="1"/>
            <a:r>
              <a:rPr lang="en-US" altLang="en-US"/>
              <a:t>“Ethics refers to the appropriateness of your behaviour in relation to the rights of those who become the subject of your work or who are affected by it” </a:t>
            </a:r>
          </a:p>
          <a:p>
            <a:pPr lvl="2" eaLnBrk="1" hangingPunct="1">
              <a:buFont typeface="Arial" panose="020B0604020202020204" pitchFamily="34" charset="0"/>
              <a:buNone/>
            </a:pPr>
            <a:r>
              <a:rPr lang="en-US" altLang="en-US" sz="2800"/>
              <a:t>Saunders et al (2009, pg. 183-184)</a:t>
            </a:r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“Ethics are norms or standards of behavior that guide moral choices about our behavior and our relationships with others” </a:t>
            </a:r>
          </a:p>
          <a:p>
            <a:pPr lvl="2" eaLnBrk="1" hangingPunct="1">
              <a:buFont typeface="Arial" panose="020B0604020202020204" pitchFamily="34" charset="0"/>
              <a:buNone/>
            </a:pPr>
            <a:r>
              <a:rPr lang="en-US" altLang="en-US" sz="2800"/>
              <a:t>Cooper and Schindler (2006, pg. 116)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>
            <a:extLst>
              <a:ext uri="{FF2B5EF4-FFF2-40B4-BE49-F238E27FC236}">
                <a16:creationId xmlns:a16="http://schemas.microsoft.com/office/drawing/2014/main" id="{F86D5F22-75F7-42A2-B015-DB07F2A3B6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88369" y="77834"/>
            <a:ext cx="7886700" cy="1325563"/>
          </a:xfrm>
        </p:spPr>
        <p:txBody>
          <a:bodyPr/>
          <a:lstStyle/>
          <a:p>
            <a:r>
              <a:rPr lang="en-US" altLang="en-US" dirty="0"/>
              <a:t>The Ethics Conundrum</a:t>
            </a:r>
          </a:p>
        </p:txBody>
      </p:sp>
      <p:sp>
        <p:nvSpPr>
          <p:cNvPr id="4" name="Isosceles Triangle 3">
            <a:extLst>
              <a:ext uri="{FF2B5EF4-FFF2-40B4-BE49-F238E27FC236}">
                <a16:creationId xmlns:a16="http://schemas.microsoft.com/office/drawing/2014/main" id="{E6F00D08-242C-4BED-B9BB-378635C1E4A2}"/>
              </a:ext>
            </a:extLst>
          </p:cNvPr>
          <p:cNvSpPr/>
          <p:nvPr/>
        </p:nvSpPr>
        <p:spPr>
          <a:xfrm>
            <a:off x="3667125" y="2071690"/>
            <a:ext cx="4000500" cy="3786187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2800" b="1" dirty="0"/>
              <a:t>Informed Consent</a:t>
            </a:r>
          </a:p>
        </p:txBody>
      </p:sp>
      <p:sp>
        <p:nvSpPr>
          <p:cNvPr id="24580" name="TextBox 4">
            <a:extLst>
              <a:ext uri="{FF2B5EF4-FFF2-40B4-BE49-F238E27FC236}">
                <a16:creationId xmlns:a16="http://schemas.microsoft.com/office/drawing/2014/main" id="{DBD59917-F6B0-4192-8C9F-8489C5E36D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4438" y="1428752"/>
            <a:ext cx="22145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latin typeface="Arial" panose="020B0604020202020204" pitchFamily="34" charset="0"/>
              </a:rPr>
              <a:t>Privacy</a:t>
            </a:r>
          </a:p>
        </p:txBody>
      </p:sp>
      <p:sp>
        <p:nvSpPr>
          <p:cNvPr id="24581" name="TextBox 5">
            <a:extLst>
              <a:ext uri="{FF2B5EF4-FFF2-40B4-BE49-F238E27FC236}">
                <a16:creationId xmlns:a16="http://schemas.microsoft.com/office/drawing/2014/main" id="{4AA54FE7-5118-468A-88B8-44FF32A5DA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96125" y="5929315"/>
            <a:ext cx="28575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latin typeface="Arial" panose="020B0604020202020204" pitchFamily="34" charset="0"/>
              </a:rPr>
              <a:t>Confidentiality</a:t>
            </a:r>
          </a:p>
        </p:txBody>
      </p:sp>
      <p:sp>
        <p:nvSpPr>
          <p:cNvPr id="24582" name="TextBox 6">
            <a:extLst>
              <a:ext uri="{FF2B5EF4-FFF2-40B4-BE49-F238E27FC236}">
                <a16:creationId xmlns:a16="http://schemas.microsoft.com/office/drawing/2014/main" id="{50EAEACA-677C-4000-9550-16A5B93EE8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24063" y="5929315"/>
            <a:ext cx="22145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latin typeface="Arial" panose="020B0604020202020204" pitchFamily="34" charset="0"/>
              </a:rPr>
              <a:t>Deception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>
            <a:extLst>
              <a:ext uri="{FF2B5EF4-FFF2-40B4-BE49-F238E27FC236}">
                <a16:creationId xmlns:a16="http://schemas.microsoft.com/office/drawing/2014/main" id="{981645B1-0C7C-4085-9314-B8A1FCE4DD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Overall Importance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A3ABF5-DE00-43C2-9A9A-2588327F51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3432" y="1484784"/>
            <a:ext cx="8229600" cy="5143500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en-GB" dirty="0"/>
              <a:t>In general ethics is concerned with how you </a:t>
            </a:r>
            <a:r>
              <a:rPr lang="en-GB" b="1" dirty="0"/>
              <a:t>treat participants in your research</a:t>
            </a:r>
            <a:r>
              <a:rPr lang="en-GB" dirty="0"/>
              <a:t>, how  you collect data from participants and </a:t>
            </a:r>
            <a:r>
              <a:rPr lang="en-GB" b="1" dirty="0"/>
              <a:t>maintain confidentiality</a:t>
            </a:r>
            <a:r>
              <a:rPr lang="en-GB" dirty="0"/>
              <a:t>, and lastly how you analyse and report your findings</a:t>
            </a:r>
            <a:endParaRPr lang="en-US" dirty="0"/>
          </a:p>
          <a:p>
            <a:pPr>
              <a:defRPr/>
            </a:pPr>
            <a:r>
              <a:rPr lang="en-US" dirty="0"/>
              <a:t>The goal is to ensure that no one is harmed or </a:t>
            </a:r>
            <a:r>
              <a:rPr lang="en-US" b="1" dirty="0"/>
              <a:t>suffers adverse consequences </a:t>
            </a:r>
            <a:r>
              <a:rPr lang="en-US" dirty="0"/>
              <a:t>from research activities</a:t>
            </a:r>
          </a:p>
          <a:p>
            <a:pPr>
              <a:defRPr/>
            </a:pPr>
            <a:r>
              <a:rPr lang="en-US" dirty="0"/>
              <a:t>To avoid your research becoming ‘null and void’, unacceptable by norms, rescinded</a:t>
            </a:r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>
            <a:extLst>
              <a:ext uri="{FF2B5EF4-FFF2-40B4-BE49-F238E27FC236}">
                <a16:creationId xmlns:a16="http://schemas.microsoft.com/office/drawing/2014/main" id="{F11AA866-F689-461B-B9FC-1207A6F0EC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General Ethical Issues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D89D69-88B6-4119-8383-5FD69E2C78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3432" y="1484784"/>
            <a:ext cx="8229600" cy="5286375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en-US" dirty="0"/>
              <a:t>Privacy of possible and actual participants</a:t>
            </a:r>
          </a:p>
          <a:p>
            <a:pPr>
              <a:defRPr/>
            </a:pPr>
            <a:r>
              <a:rPr lang="en-US" dirty="0"/>
              <a:t>Voluntary nature of participation and the right to withdraw</a:t>
            </a:r>
          </a:p>
          <a:p>
            <a:pPr>
              <a:defRPr/>
            </a:pPr>
            <a:r>
              <a:rPr lang="en-US" dirty="0"/>
              <a:t>Consent and possible deception of participants</a:t>
            </a:r>
          </a:p>
          <a:p>
            <a:pPr>
              <a:defRPr/>
            </a:pPr>
            <a:r>
              <a:rPr lang="en-US" dirty="0"/>
              <a:t>Maintenance of confidentiality of data</a:t>
            </a:r>
          </a:p>
          <a:p>
            <a:pPr>
              <a:defRPr/>
            </a:pPr>
            <a:r>
              <a:rPr lang="en-US" dirty="0"/>
              <a:t>Reactions of participants to the way in which you seek to collect data</a:t>
            </a:r>
          </a:p>
          <a:p>
            <a:pPr>
              <a:defRPr/>
            </a:pPr>
            <a:r>
              <a:rPr lang="en-US" dirty="0"/>
              <a:t>Effects on participants of the way data is used</a:t>
            </a:r>
          </a:p>
          <a:p>
            <a:pPr>
              <a:defRPr/>
            </a:pPr>
            <a:r>
              <a:rPr lang="en-US" dirty="0"/>
              <a:t>Behaviour and objectivity of you as a researcher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>
            <a:extLst>
              <a:ext uri="{FF2B5EF4-FFF2-40B4-BE49-F238E27FC236}">
                <a16:creationId xmlns:a16="http://schemas.microsoft.com/office/drawing/2014/main" id="{9178378A-841B-4EB7-9102-6D8153BFA9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It’s all about the Participants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D41252-F0AF-4105-AF76-C2AF6B7A96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Safeguards</a:t>
            </a:r>
          </a:p>
          <a:p>
            <a:pPr lvl="1" eaLnBrk="1" hangingPunct="1"/>
            <a:r>
              <a:rPr lang="en-US" altLang="en-US"/>
              <a:t>Explain study benefits</a:t>
            </a:r>
          </a:p>
          <a:p>
            <a:pPr lvl="1" eaLnBrk="1" hangingPunct="1"/>
            <a:r>
              <a:rPr lang="en-US" altLang="en-US"/>
              <a:t>Explain participant rights and protections</a:t>
            </a:r>
          </a:p>
          <a:p>
            <a:pPr lvl="1" eaLnBrk="1" hangingPunct="1"/>
            <a:r>
              <a:rPr lang="en-US" altLang="en-US"/>
              <a:t>Obtain informed consent</a:t>
            </a:r>
          </a:p>
          <a:p>
            <a:pPr eaLnBrk="1" hangingPunct="1"/>
            <a:r>
              <a:rPr lang="en-US" altLang="en-US"/>
              <a:t>Avoid </a:t>
            </a:r>
          </a:p>
          <a:p>
            <a:pPr lvl="1" eaLnBrk="1" hangingPunct="1"/>
            <a:r>
              <a:rPr lang="en-US" altLang="en-US"/>
              <a:t>Deception</a:t>
            </a:r>
          </a:p>
          <a:p>
            <a:pPr lvl="1" eaLnBrk="1" hangingPunct="1"/>
            <a:r>
              <a:rPr lang="en-US" altLang="en-US"/>
              <a:t>Infringement of Privacy</a:t>
            </a:r>
          </a:p>
          <a:p>
            <a:pPr lvl="1" eaLnBrk="1" hangingPunct="1"/>
            <a:r>
              <a:rPr lang="en-US" altLang="en-US"/>
              <a:t>Confidentiality breaches </a:t>
            </a:r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Lectuer Slides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ectuer Slides" id="{5F655414-8DD4-45E8-ADFC-2D3E98AEA1EE}" vid="{14F29748-2545-426C-B85F-DE6F2C7936B3}"/>
    </a:ext>
  </a:extLst>
</a:theme>
</file>

<file path=ppt/theme/theme2.xml><?xml version="1.0" encoding="utf-8"?>
<a:theme xmlns:a="http://schemas.openxmlformats.org/drawingml/2006/main" name="1_Lectuer Slides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ectuer Slides" id="{5F655414-8DD4-45E8-ADFC-2D3E98AEA1EE}" vid="{14F29748-2545-426C-B85F-DE6F2C7936B3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965</TotalTime>
  <Words>663</Words>
  <Application>Microsoft Office PowerPoint</Application>
  <PresentationFormat>Widescreen</PresentationFormat>
  <Paragraphs>81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Segoe UI</vt:lpstr>
      <vt:lpstr>Lectuer Slides</vt:lpstr>
      <vt:lpstr>1_Lectuer Slides</vt:lpstr>
      <vt:lpstr>Research Ethics Workshop</vt:lpstr>
      <vt:lpstr>Good News!</vt:lpstr>
      <vt:lpstr>ARU Online Ethics Training and Quiz</vt:lpstr>
      <vt:lpstr>Defining Ethics in Research</vt:lpstr>
      <vt:lpstr>Formal Definition</vt:lpstr>
      <vt:lpstr>The Ethics Conundrum</vt:lpstr>
      <vt:lpstr>Overall Importance</vt:lpstr>
      <vt:lpstr>General Ethical Issues</vt:lpstr>
      <vt:lpstr>It’s all about the Participants</vt:lpstr>
      <vt:lpstr>The Nature of Participant Consent</vt:lpstr>
      <vt:lpstr>Rights to Privacy and Confidentiality</vt:lpstr>
      <vt:lpstr>Data Protection</vt:lpstr>
      <vt:lpstr>Bibliography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Ethics in Research</dc:title>
  <dc:creator>Anesah</dc:creator>
  <cp:lastModifiedBy>Andre Samuel</cp:lastModifiedBy>
  <cp:revision>54</cp:revision>
  <cp:lastPrinted>2020-10-14T18:21:32Z</cp:lastPrinted>
  <dcterms:created xsi:type="dcterms:W3CDTF">2010-02-02T13:45:50Z</dcterms:created>
  <dcterms:modified xsi:type="dcterms:W3CDTF">2026-02-06T19:30:35Z</dcterms:modified>
</cp:coreProperties>
</file>